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 Extra Bold" panose="020B0604020202020204" charset="0"/>
      <p:regular r:id="rId29"/>
    </p:embeddedFont>
    <p:embeddedFont>
      <p:font typeface="Poppins Bold" panose="020B0604020202020204" charset="0"/>
      <p:regular r:id="rId30"/>
    </p:embeddedFont>
    <p:embeddedFont>
      <p:font typeface="Poppins Light" panose="00000400000000000000" pitchFamily="2" charset="0"/>
      <p:regular r:id="rId31"/>
      <p:italic r:id="rId32"/>
    </p:embeddedFont>
    <p:embeddedFont>
      <p:font typeface="Poppins Light Bold" panose="020B0604020202020204" charset="0"/>
      <p:regular r:id="rId33"/>
    </p:embeddedFont>
    <p:embeddedFont>
      <p:font typeface="Poppins Medium" panose="00000600000000000000" pitchFamily="2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qaiah Tehaifah" userId="5960e45901aadd54" providerId="LiveId" clId="{4027F991-2D78-4772-80B0-FBD8CB0F60B3}"/>
    <pc:docChg chg="modSld">
      <pc:chgData name="Ruqaiah Tehaifah" userId="5960e45901aadd54" providerId="LiveId" clId="{4027F991-2D78-4772-80B0-FBD8CB0F60B3}" dt="2022-01-20T08:14:18.627" v="4" actId="1037"/>
      <pc:docMkLst>
        <pc:docMk/>
      </pc:docMkLst>
      <pc:sldChg chg="modSp mod">
        <pc:chgData name="Ruqaiah Tehaifah" userId="5960e45901aadd54" providerId="LiveId" clId="{4027F991-2D78-4772-80B0-FBD8CB0F60B3}" dt="2022-01-20T08:14:18.627" v="4" actId="1037"/>
        <pc:sldMkLst>
          <pc:docMk/>
          <pc:sldMk cId="0" sldId="274"/>
        </pc:sldMkLst>
        <pc:spChg chg="mod">
          <ac:chgData name="Ruqaiah Tehaifah" userId="5960e45901aadd54" providerId="LiveId" clId="{4027F991-2D78-4772-80B0-FBD8CB0F60B3}" dt="2022-01-20T08:14:18.627" v="4" actId="1037"/>
          <ac:spMkLst>
            <pc:docMk/>
            <pc:sldMk cId="0" sldId="274"/>
            <ac:spMk id="22" creationId="{00000000-0000-0000-0000-000000000000}"/>
          </ac:spMkLst>
        </pc:spChg>
      </pc:sldChg>
    </pc:docChg>
  </pc:docChgLst>
  <pc:docChgLst>
    <pc:chgData name="Ruqaiah Tehaifah" userId="5960e45901aadd54" providerId="LiveId" clId="{92577A2D-503C-4294-8758-738A35213092}"/>
    <pc:docChg chg="custSel addSld delSld modSld sldOrd">
      <pc:chgData name="Ruqaiah Tehaifah" userId="5960e45901aadd54" providerId="LiveId" clId="{92577A2D-503C-4294-8758-738A35213092}" dt="2022-01-17T06:40:15.051" v="223" actId="1076"/>
      <pc:docMkLst>
        <pc:docMk/>
      </pc:docMkLst>
      <pc:sldChg chg="modSp mod">
        <pc:chgData name="Ruqaiah Tehaifah" userId="5960e45901aadd54" providerId="LiveId" clId="{92577A2D-503C-4294-8758-738A35213092}" dt="2022-01-17T06:37:33.298" v="13" actId="1076"/>
        <pc:sldMkLst>
          <pc:docMk/>
          <pc:sldMk cId="0" sldId="256"/>
        </pc:sldMkLst>
        <pc:grpChg chg="mod">
          <ac:chgData name="Ruqaiah Tehaifah" userId="5960e45901aadd54" providerId="LiveId" clId="{92577A2D-503C-4294-8758-738A35213092}" dt="2022-01-17T06:37:33.298" v="13" actId="1076"/>
          <ac:grpSpMkLst>
            <pc:docMk/>
            <pc:sldMk cId="0" sldId="256"/>
            <ac:grpSpMk id="4" creationId="{00000000-0000-0000-0000-000000000000}"/>
          </ac:grpSpMkLst>
        </pc:grpChg>
        <pc:picChg chg="mod">
          <ac:chgData name="Ruqaiah Tehaifah" userId="5960e45901aadd54" providerId="LiveId" clId="{92577A2D-503C-4294-8758-738A35213092}" dt="2022-01-17T06:37:21.412" v="8" actId="14100"/>
          <ac:picMkLst>
            <pc:docMk/>
            <pc:sldMk cId="0" sldId="256"/>
            <ac:picMk id="3" creationId="{00000000-0000-0000-0000-000000000000}"/>
          </ac:picMkLst>
        </pc:picChg>
      </pc:sldChg>
      <pc:sldChg chg="del">
        <pc:chgData name="Ruqaiah Tehaifah" userId="5960e45901aadd54" providerId="LiveId" clId="{92577A2D-503C-4294-8758-738A35213092}" dt="2022-01-17T06:39:02.415" v="20" actId="2696"/>
        <pc:sldMkLst>
          <pc:docMk/>
          <pc:sldMk cId="0" sldId="273"/>
        </pc:sldMkLst>
      </pc:sldChg>
      <pc:sldChg chg="modSp mod">
        <pc:chgData name="Ruqaiah Tehaifah" userId="5960e45901aadd54" providerId="LiveId" clId="{92577A2D-503C-4294-8758-738A35213092}" dt="2022-01-17T06:39:44.718" v="218" actId="1036"/>
        <pc:sldMkLst>
          <pc:docMk/>
          <pc:sldMk cId="714635622" sldId="276"/>
        </pc:sldMkLst>
        <pc:spChg chg="mod">
          <ac:chgData name="Ruqaiah Tehaifah" userId="5960e45901aadd54" providerId="LiveId" clId="{92577A2D-503C-4294-8758-738A35213092}" dt="2022-01-17T06:39:44.718" v="218" actId="1036"/>
          <ac:spMkLst>
            <pc:docMk/>
            <pc:sldMk cId="714635622" sldId="276"/>
            <ac:spMk id="4" creationId="{A6487B7D-61EF-4018-896D-B37C061ED5AB}"/>
          </ac:spMkLst>
        </pc:spChg>
        <pc:spChg chg="mod">
          <ac:chgData name="Ruqaiah Tehaifah" userId="5960e45901aadd54" providerId="LiveId" clId="{92577A2D-503C-4294-8758-738A35213092}" dt="2022-01-17T06:39:38.304" v="207" actId="1035"/>
          <ac:spMkLst>
            <pc:docMk/>
            <pc:sldMk cId="714635622" sldId="276"/>
            <ac:spMk id="13" creationId="{00000000-0000-0000-0000-000000000000}"/>
          </ac:spMkLst>
        </pc:spChg>
      </pc:sldChg>
      <pc:sldChg chg="addSp delSp modSp add mod ord modAnim">
        <pc:chgData name="Ruqaiah Tehaifah" userId="5960e45901aadd54" providerId="LiveId" clId="{92577A2D-503C-4294-8758-738A35213092}" dt="2022-01-17T06:38:37.576" v="17" actId="1076"/>
        <pc:sldMkLst>
          <pc:docMk/>
          <pc:sldMk cId="2474693530" sldId="277"/>
        </pc:sldMkLst>
        <pc:spChg chg="del">
          <ac:chgData name="Ruqaiah Tehaifah" userId="5960e45901aadd54" providerId="LiveId" clId="{92577A2D-503C-4294-8758-738A35213092}" dt="2022-01-17T06:36:16.776" v="5" actId="478"/>
          <ac:spMkLst>
            <pc:docMk/>
            <pc:sldMk cId="2474693530" sldId="277"/>
            <ac:spMk id="7" creationId="{00000000-0000-0000-0000-000000000000}"/>
          </ac:spMkLst>
        </pc:spChg>
        <pc:spChg chg="del mod">
          <ac:chgData name="Ruqaiah Tehaifah" userId="5960e45901aadd54" providerId="LiveId" clId="{92577A2D-503C-4294-8758-738A35213092}" dt="2022-01-17T06:36:31.211" v="6" actId="21"/>
          <ac:spMkLst>
            <pc:docMk/>
            <pc:sldMk cId="2474693530" sldId="277"/>
            <ac:spMk id="9" creationId="{00000000-0000-0000-0000-000000000000}"/>
          </ac:spMkLst>
        </pc:spChg>
        <pc:picChg chg="add mod">
          <ac:chgData name="Ruqaiah Tehaifah" userId="5960e45901aadd54" providerId="LiveId" clId="{92577A2D-503C-4294-8758-738A35213092}" dt="2022-01-17T06:38:37.576" v="17" actId="1076"/>
          <ac:picMkLst>
            <pc:docMk/>
            <pc:sldMk cId="2474693530" sldId="277"/>
            <ac:picMk id="2" creationId="{038EAE95-7F52-4DDA-AB3D-FC88F906260B}"/>
          </ac:picMkLst>
        </pc:picChg>
        <pc:picChg chg="del">
          <ac:chgData name="Ruqaiah Tehaifah" userId="5960e45901aadd54" providerId="LiveId" clId="{92577A2D-503C-4294-8758-738A35213092}" dt="2022-01-17T06:36:12.919" v="3" actId="478"/>
          <ac:picMkLst>
            <pc:docMk/>
            <pc:sldMk cId="2474693530" sldId="277"/>
            <ac:picMk id="8" creationId="{00000000-0000-0000-0000-000000000000}"/>
          </ac:picMkLst>
        </pc:picChg>
      </pc:sldChg>
      <pc:sldChg chg="addSp modSp add mod ord modAnim">
        <pc:chgData name="Ruqaiah Tehaifah" userId="5960e45901aadd54" providerId="LiveId" clId="{92577A2D-503C-4294-8758-738A35213092}" dt="2022-01-17T06:40:15.051" v="223" actId="1076"/>
        <pc:sldMkLst>
          <pc:docMk/>
          <pc:sldMk cId="2965685222" sldId="278"/>
        </pc:sldMkLst>
        <pc:picChg chg="add mod">
          <ac:chgData name="Ruqaiah Tehaifah" userId="5960e45901aadd54" providerId="LiveId" clId="{92577A2D-503C-4294-8758-738A35213092}" dt="2022-01-17T06:40:15.051" v="223" actId="1076"/>
          <ac:picMkLst>
            <pc:docMk/>
            <pc:sldMk cId="2965685222" sldId="278"/>
            <ac:picMk id="2" creationId="{B9CD2D19-3FD2-4712-A2B1-DDD2510E70D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2000"/>
          </a:blip>
          <a:srcRect l="5144" r="5144" b="14227"/>
          <a:stretch>
            <a:fillRect/>
          </a:stretch>
        </p:blipFill>
        <p:spPr>
          <a:xfrm>
            <a:off x="0" y="3502060"/>
            <a:ext cx="18333545" cy="67849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75166" y="-571500"/>
            <a:ext cx="2441386" cy="4800600"/>
            <a:chOff x="0" y="0"/>
            <a:chExt cx="10281025" cy="12175786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b="26390"/>
          <a:stretch>
            <a:fillRect/>
          </a:stretch>
        </p:blipFill>
        <p:spPr>
          <a:xfrm>
            <a:off x="13950434" y="265739"/>
            <a:ext cx="3962400" cy="217786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159044" y="1268361"/>
            <a:ext cx="7956755" cy="8271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200" dirty="0">
                <a:solidFill>
                  <a:srgbClr val="131D1B"/>
                </a:solidFill>
                <a:latin typeface="Poppins Bold"/>
              </a:rPr>
              <a:t>Deep Learning 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41" y="8267700"/>
            <a:ext cx="4610059" cy="1550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A6A6A6"/>
                </a:solidFill>
                <a:latin typeface="Poppins Medium"/>
              </a:rPr>
              <a:t>Ruqaiah Abdullah</a:t>
            </a: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A6A6A6"/>
                </a:solidFill>
                <a:latin typeface="Poppins Medium"/>
              </a:rPr>
              <a:t>Alanoud Alzhrani</a:t>
            </a:r>
          </a:p>
          <a:p>
            <a:pPr>
              <a:lnSpc>
                <a:spcPts val="4060"/>
              </a:lnSpc>
            </a:pPr>
            <a:r>
              <a:rPr lang="en-US" sz="2900" dirty="0">
                <a:solidFill>
                  <a:srgbClr val="A6A6A6"/>
                </a:solidFill>
                <a:latin typeface="Poppins Medium"/>
              </a:rPr>
              <a:t>Annal Albeeshi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88EE7953-3471-4056-8280-C664CD168FEB}"/>
              </a:ext>
            </a:extLst>
          </p:cNvPr>
          <p:cNvSpPr txBox="1"/>
          <p:nvPr/>
        </p:nvSpPr>
        <p:spPr>
          <a:xfrm>
            <a:off x="914400" y="2298178"/>
            <a:ext cx="15456309" cy="94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4000" dirty="0">
                <a:solidFill>
                  <a:srgbClr val="2077B4"/>
                </a:solidFill>
                <a:latin typeface="Open Sans Extra Bold"/>
              </a:rPr>
              <a:t>Facial Emotion Recognition in Job interviews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199067" y="1829783"/>
            <a:ext cx="4726424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DBEFE1"/>
                </a:solidFill>
                <a:latin typeface="Open Sans Extra Bold"/>
              </a:rPr>
              <a:t>Models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31649" y="3795573"/>
            <a:ext cx="14224702" cy="88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7"/>
              </a:lnSpc>
            </a:pPr>
            <a:r>
              <a:rPr lang="en-US" sz="5091" dirty="0">
                <a:solidFill>
                  <a:srgbClr val="DBEFE1"/>
                </a:solidFill>
                <a:latin typeface="Open Sans Extra Bold"/>
              </a:rPr>
              <a:t>Convolutional Neural Networks (CNN)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47042" y="2781300"/>
            <a:ext cx="10506113" cy="64763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3637" y="3799059"/>
            <a:ext cx="6159910" cy="3876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u="sng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Callbacks Function: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1.Model Check point.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2.Early Stopping.</a:t>
            </a:r>
          </a:p>
          <a:p>
            <a:pPr>
              <a:lnSpc>
                <a:spcPts val="5040"/>
              </a:lnSpc>
            </a:pPr>
            <a:r>
              <a:rPr lang="en-US" sz="3600" u="sng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Settings: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shown in Table 1</a:t>
            </a:r>
          </a:p>
          <a:p>
            <a:pPr>
              <a:lnSpc>
                <a:spcPts val="5040"/>
              </a:lnSpc>
            </a:pPr>
            <a:endParaRPr lang="en-US" sz="3600" dirty="0">
              <a:solidFill>
                <a:srgbClr val="207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-76200" y="1075727"/>
            <a:ext cx="7625719" cy="1705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0"/>
              </a:lnSpc>
            </a:pPr>
            <a:r>
              <a:rPr lang="en-US" sz="4000" dirty="0">
                <a:solidFill>
                  <a:srgbClr val="61C2A2"/>
                </a:solidFill>
                <a:latin typeface="Open Sans Extra Bold"/>
              </a:rPr>
              <a:t>Model build settings:</a:t>
            </a:r>
          </a:p>
          <a:p>
            <a:pPr algn="ctr">
              <a:lnSpc>
                <a:spcPts val="6710"/>
              </a:lnSpc>
            </a:pPr>
            <a:endParaRPr lang="en-US" sz="4793" dirty="0">
              <a:solidFill>
                <a:srgbClr val="61C2A2"/>
              </a:solidFill>
              <a:latin typeface="Open Sans Extra Bold"/>
            </a:endParaRP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570D66D3-6BFE-4C19-A880-6552191AF93A}"/>
              </a:ext>
            </a:extLst>
          </p:cNvPr>
          <p:cNvGrpSpPr/>
          <p:nvPr/>
        </p:nvGrpSpPr>
        <p:grpSpPr>
          <a:xfrm>
            <a:off x="304800" y="5637392"/>
            <a:ext cx="3081466" cy="5290395"/>
            <a:chOff x="0" y="0"/>
            <a:chExt cx="10281025" cy="12175786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3C44071F-E85D-4CA7-BA70-10ACAF527E77}"/>
                </a:ext>
              </a:extLst>
            </p:cNvPr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50138601-6B61-4995-8CA0-025EEAF4E965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A6F38545-05F3-41BD-87C2-453972084844}"/>
                </a:ext>
              </a:extLst>
            </p:cNvPr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10505741-5177-4847-99DA-3880D3FD0822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4879" y="3002191"/>
            <a:ext cx="14458242" cy="639057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543232" y="484960"/>
            <a:ext cx="8391832" cy="924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</a:pPr>
            <a:r>
              <a:rPr lang="en-US" sz="4400" dirty="0">
                <a:solidFill>
                  <a:srgbClr val="61C2A2"/>
                </a:solidFill>
                <a:latin typeface="Open Sans Extra Bold"/>
              </a:rPr>
              <a:t>First Model Results: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4419" y="1648680"/>
            <a:ext cx="13845631" cy="124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96"/>
              </a:lnSpc>
            </a:pPr>
            <a:r>
              <a:rPr lang="en-US" sz="364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training the CNN model using 15 epochs, the accuracy results are constantly improving from 39 to 87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5F291-306B-49E2-A2B9-EC7ED30F74EA}"/>
              </a:ext>
            </a:extLst>
          </p:cNvPr>
          <p:cNvSpPr txBox="1"/>
          <p:nvPr/>
        </p:nvSpPr>
        <p:spPr>
          <a:xfrm>
            <a:off x="5029200" y="9496674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3: the results for the first model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-27709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72000" y="3162300"/>
            <a:ext cx="8274606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DBEFE1"/>
                </a:solidFill>
                <a:latin typeface="Open Sans Extra Bold"/>
              </a:rPr>
              <a:t>Experiments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5052" y="2121222"/>
            <a:ext cx="9533898" cy="68144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71709" y="5497298"/>
            <a:ext cx="8780884" cy="167496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362001" y="557019"/>
            <a:ext cx="7134799" cy="1245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7419" dirty="0">
                <a:solidFill>
                  <a:srgbClr val="2077B4"/>
                </a:solidFill>
                <a:latin typeface="Open Sans Extra Bold"/>
              </a:rPr>
              <a:t>Experiment #1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1152E9B7-23DA-4E7A-BE30-DF799F736F12}"/>
              </a:ext>
            </a:extLst>
          </p:cNvPr>
          <p:cNvGrpSpPr/>
          <p:nvPr/>
        </p:nvGrpSpPr>
        <p:grpSpPr>
          <a:xfrm>
            <a:off x="15087600" y="-492803"/>
            <a:ext cx="3081466" cy="5290395"/>
            <a:chOff x="0" y="0"/>
            <a:chExt cx="10281025" cy="12175786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65E6D7BE-3516-4FFC-8656-A4D4AB6E17F4}"/>
                </a:ext>
              </a:extLst>
            </p:cNvPr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6340E382-C8AB-4F42-9928-78F51F9BC020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D5F46F03-4301-4C5E-A865-8B51B5535CD2}"/>
                </a:ext>
              </a:extLst>
            </p:cNvPr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76CF7CE6-0C33-44CB-BAC0-E99833FE7E67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180B18-A50D-41FB-8FE1-0293112DC71D}"/>
              </a:ext>
            </a:extLst>
          </p:cNvPr>
          <p:cNvSpPr txBox="1"/>
          <p:nvPr/>
        </p:nvSpPr>
        <p:spPr>
          <a:xfrm>
            <a:off x="1255697" y="9038256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4: the results for Experiment 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712" r="1712"/>
          <a:stretch>
            <a:fillRect/>
          </a:stretch>
        </p:blipFill>
        <p:spPr>
          <a:xfrm>
            <a:off x="600588" y="2430633"/>
            <a:ext cx="9522825" cy="66076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30145" y="6264058"/>
            <a:ext cx="8608423" cy="159230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876800" y="619051"/>
            <a:ext cx="7239000" cy="1247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7419" dirty="0">
                <a:solidFill>
                  <a:srgbClr val="2077B4"/>
                </a:solidFill>
                <a:latin typeface="Open Sans Extra Bold"/>
              </a:rPr>
              <a:t>Experiment #2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57AA6207-ADDA-4F53-8B3E-1003E8819B52}"/>
              </a:ext>
            </a:extLst>
          </p:cNvPr>
          <p:cNvGrpSpPr/>
          <p:nvPr/>
        </p:nvGrpSpPr>
        <p:grpSpPr>
          <a:xfrm>
            <a:off x="15087600" y="-492803"/>
            <a:ext cx="3081466" cy="5290395"/>
            <a:chOff x="0" y="0"/>
            <a:chExt cx="10281025" cy="12175786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F82B566A-511E-4A5C-933D-1BB81C36AB3C}"/>
                </a:ext>
              </a:extLst>
            </p:cNvPr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176F4B0B-E031-45F4-A6DE-CAF0F0A27BEB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394C6CB6-D700-4A7D-8C7F-39D71BCDC780}"/>
                </a:ext>
              </a:extLst>
            </p:cNvPr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5C3BEB9-5C31-484A-A231-73F9C06EEADA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E27D02-C864-4ABF-BB30-0FE047B4964B}"/>
              </a:ext>
            </a:extLst>
          </p:cNvPr>
          <p:cNvSpPr txBox="1"/>
          <p:nvPr/>
        </p:nvSpPr>
        <p:spPr>
          <a:xfrm>
            <a:off x="1255697" y="9038256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5: the results for Experiment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716" r="716"/>
          <a:stretch>
            <a:fillRect/>
          </a:stretch>
        </p:blipFill>
        <p:spPr>
          <a:xfrm>
            <a:off x="469091" y="2355994"/>
            <a:ext cx="10245539" cy="63689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58400" y="5757112"/>
            <a:ext cx="8016202" cy="151617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257800" y="571500"/>
            <a:ext cx="7439599" cy="1245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87"/>
              </a:lnSpc>
            </a:pPr>
            <a:r>
              <a:rPr lang="en-US" sz="7419" dirty="0">
                <a:solidFill>
                  <a:srgbClr val="2077B4"/>
                </a:solidFill>
                <a:latin typeface="Open Sans Extra Bold"/>
              </a:rPr>
              <a:t>Experiment #3</a:t>
            </a: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C46BD9F0-CF3A-4077-9DAA-B3C1B8A63261}"/>
              </a:ext>
            </a:extLst>
          </p:cNvPr>
          <p:cNvGrpSpPr/>
          <p:nvPr/>
        </p:nvGrpSpPr>
        <p:grpSpPr>
          <a:xfrm>
            <a:off x="15087600" y="-492803"/>
            <a:ext cx="3081466" cy="5290395"/>
            <a:chOff x="0" y="0"/>
            <a:chExt cx="10281025" cy="12175786"/>
          </a:xfrm>
        </p:grpSpPr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A9D789D2-3287-4442-BAF6-9FE9A68FBD88}"/>
                </a:ext>
              </a:extLst>
            </p:cNvPr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0F2354BF-1B74-42B7-A155-25D89DCDDEBB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2" name="Group 7">
              <a:extLst>
                <a:ext uri="{FF2B5EF4-FFF2-40B4-BE49-F238E27FC236}">
                  <a16:creationId xmlns:a16="http://schemas.microsoft.com/office/drawing/2014/main" id="{BCB86FAE-596C-471D-9F33-D0AA854631D4}"/>
                </a:ext>
              </a:extLst>
            </p:cNvPr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7D38EE21-F53B-408E-B594-1258CC301966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2B743D-267F-4D2B-9703-15E7652F0868}"/>
              </a:ext>
            </a:extLst>
          </p:cNvPr>
          <p:cNvSpPr txBox="1"/>
          <p:nvPr/>
        </p:nvSpPr>
        <p:spPr>
          <a:xfrm>
            <a:off x="914400" y="8749145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6: the results for Experiment 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24245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7800" y="3695700"/>
            <a:ext cx="15743921" cy="1144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DBEFE1"/>
                </a:solidFill>
                <a:latin typeface="Open Sans Extra Bold"/>
              </a:rPr>
              <a:t>Final Model &amp; Best Result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93452" y="2154700"/>
            <a:ext cx="8478613" cy="59775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917" y="1698287"/>
            <a:ext cx="8546083" cy="631593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166330" y="464789"/>
            <a:ext cx="12933420" cy="229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3"/>
              </a:lnSpc>
            </a:pPr>
            <a:r>
              <a:rPr lang="en-US" sz="5400" dirty="0">
                <a:solidFill>
                  <a:srgbClr val="2077B4"/>
                </a:solidFill>
                <a:latin typeface="Open Sans Extra Bold"/>
              </a:rPr>
              <a:t>VGG16 with Transfer Learning</a:t>
            </a:r>
          </a:p>
          <a:p>
            <a:pPr algn="ctr">
              <a:lnSpc>
                <a:spcPts val="9233"/>
              </a:lnSpc>
            </a:pPr>
            <a:endParaRPr lang="en-US" sz="6595" dirty="0">
              <a:solidFill>
                <a:srgbClr val="2077B4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96349" y="8801100"/>
            <a:ext cx="3971651" cy="1665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en-US" sz="3157" dirty="0">
                <a:solidFill>
                  <a:srgbClr val="131D1B"/>
                </a:solidFill>
                <a:latin typeface="Poppins Light Bold"/>
              </a:rPr>
              <a:t>Best Results</a:t>
            </a:r>
          </a:p>
          <a:p>
            <a:pPr algn="ctr">
              <a:lnSpc>
                <a:spcPts val="4420"/>
              </a:lnSpc>
            </a:pPr>
            <a:r>
              <a:rPr lang="en-US" sz="3157" dirty="0">
                <a:solidFill>
                  <a:srgbClr val="131D1B"/>
                </a:solidFill>
                <a:latin typeface="Poppins Light"/>
              </a:rPr>
              <a:t>Test Accuracy: 0.86</a:t>
            </a:r>
          </a:p>
          <a:p>
            <a:pPr algn="ctr">
              <a:lnSpc>
                <a:spcPts val="4420"/>
              </a:lnSpc>
            </a:pPr>
            <a:endParaRPr lang="en-US" sz="3157" dirty="0">
              <a:solidFill>
                <a:srgbClr val="131D1B"/>
              </a:solidFill>
              <a:latin typeface="Poppins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5472F-FCA4-4773-B98F-6FD8D7B40D6C}"/>
              </a:ext>
            </a:extLst>
          </p:cNvPr>
          <p:cNvSpPr txBox="1"/>
          <p:nvPr/>
        </p:nvSpPr>
        <p:spPr>
          <a:xfrm>
            <a:off x="481239" y="8014217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7: the results for VGG16 Model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B9CD2D19-3FD2-4712-A2B1-DDD2510E7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851" y="571500"/>
            <a:ext cx="17206298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038EAE95-7F52-4DDA-AB3D-FC88F9062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339" y="468594"/>
            <a:ext cx="16635322" cy="93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10348" y="3055840"/>
            <a:ext cx="2847002" cy="1208244"/>
            <a:chOff x="0" y="0"/>
            <a:chExt cx="957606" cy="406400"/>
          </a:xfrm>
        </p:grpSpPr>
        <p:sp>
          <p:nvSpPr>
            <p:cNvPr id="5" name="Freeform 5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91219" y="3638291"/>
            <a:ext cx="2847002" cy="1208244"/>
            <a:chOff x="0" y="0"/>
            <a:chExt cx="957606" cy="406400"/>
          </a:xfrm>
        </p:grpSpPr>
        <p:sp>
          <p:nvSpPr>
            <p:cNvPr id="7" name="Freeform 7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077B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486259" y="8310948"/>
            <a:ext cx="2847002" cy="1208244"/>
            <a:chOff x="0" y="0"/>
            <a:chExt cx="957606" cy="406400"/>
          </a:xfrm>
        </p:grpSpPr>
        <p:sp>
          <p:nvSpPr>
            <p:cNvPr id="15" name="Freeform 15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4707560" y="7513426"/>
            <a:ext cx="2847002" cy="1208244"/>
            <a:chOff x="0" y="0"/>
            <a:chExt cx="957606" cy="406400"/>
          </a:xfrm>
        </p:grpSpPr>
        <p:sp>
          <p:nvSpPr>
            <p:cNvPr id="17" name="Freeform 17"/>
            <p:cNvSpPr/>
            <p:nvPr/>
          </p:nvSpPr>
          <p:spPr>
            <a:xfrm>
              <a:off x="17780" y="22860"/>
              <a:ext cx="932206" cy="360680"/>
            </a:xfrm>
            <a:custGeom>
              <a:avLst/>
              <a:gdLst/>
              <a:ahLst/>
              <a:cxnLst/>
              <a:rect l="l" t="t" r="r" b="b"/>
              <a:pathLst>
                <a:path w="932206" h="360680">
                  <a:moveTo>
                    <a:pt x="932206" y="180340"/>
                  </a:moveTo>
                  <a:cubicBezTo>
                    <a:pt x="932206" y="81280"/>
                    <a:pt x="852196" y="0"/>
                    <a:pt x="751866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751866" y="360680"/>
                  </a:lnTo>
                  <a:cubicBezTo>
                    <a:pt x="850926" y="360680"/>
                    <a:pt x="932206" y="279400"/>
                    <a:pt x="932206" y="180340"/>
                  </a:cubicBezTo>
                  <a:close/>
                </a:path>
              </a:pathLst>
            </a:custGeom>
            <a:solidFill>
              <a:srgbClr val="2077B4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 t="12395" r="10137"/>
          <a:stretch>
            <a:fillRect/>
          </a:stretch>
        </p:blipFill>
        <p:spPr>
          <a:xfrm>
            <a:off x="2720148" y="2552071"/>
            <a:ext cx="4985037" cy="3304659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l="11702" r="5150"/>
          <a:stretch>
            <a:fillRect/>
          </a:stretch>
        </p:blipFill>
        <p:spPr>
          <a:xfrm>
            <a:off x="10182519" y="2656846"/>
            <a:ext cx="4886413" cy="330465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l="4243" b="13557"/>
          <a:stretch>
            <a:fillRect/>
          </a:stretch>
        </p:blipFill>
        <p:spPr>
          <a:xfrm>
            <a:off x="2739381" y="6822830"/>
            <a:ext cx="4965804" cy="29885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 l="9028" t="5804" r="3951" b="6243"/>
          <a:stretch>
            <a:fillRect/>
          </a:stretch>
        </p:blipFill>
        <p:spPr>
          <a:xfrm>
            <a:off x="9899682" y="6822830"/>
            <a:ext cx="5452086" cy="3099642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724400" y="233046"/>
            <a:ext cx="7676535" cy="1363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705"/>
              </a:lnSpc>
            </a:pPr>
            <a:r>
              <a:rPr lang="en-US" sz="7200" dirty="0">
                <a:solidFill>
                  <a:srgbClr val="2077B4"/>
                </a:solidFill>
                <a:latin typeface="Open Sans Extra Bold"/>
              </a:rPr>
              <a:t>Future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8249" y="1723521"/>
            <a:ext cx="6568068" cy="65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dirty="0">
                <a:solidFill>
                  <a:srgbClr val="131D1B"/>
                </a:solidFill>
                <a:latin typeface="Open Sans Extra Bold"/>
              </a:rPr>
              <a:t>Crime Investigation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41692" y="1723521"/>
            <a:ext cx="6568068" cy="65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sz="3828" dirty="0">
                <a:solidFill>
                  <a:srgbClr val="131D1B"/>
                </a:solidFill>
                <a:latin typeface="Open Sans Extra Bold"/>
              </a:rPr>
              <a:t>Airports Inspection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38249" y="6085050"/>
            <a:ext cx="6568068" cy="61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sz="3628" dirty="0">
                <a:solidFill>
                  <a:srgbClr val="131D1B"/>
                </a:solidFill>
                <a:latin typeface="Open Sans Extra Bold"/>
              </a:rPr>
              <a:t>Customer satisfaction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41692" y="6143470"/>
            <a:ext cx="6568068" cy="61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9"/>
              </a:lnSpc>
            </a:pPr>
            <a:r>
              <a:rPr lang="en-US" sz="3628" dirty="0">
                <a:solidFill>
                  <a:srgbClr val="131D1B"/>
                </a:solidFill>
                <a:latin typeface="Open Sans Extra Bold"/>
              </a:rPr>
              <a:t>Digital Advertising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</a:blip>
          <a:srcRect l="4773" r="4773"/>
          <a:stretch>
            <a:fillRect/>
          </a:stretch>
        </p:blipFill>
        <p:spPr>
          <a:xfrm>
            <a:off x="0" y="0"/>
            <a:ext cx="8309272" cy="480361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53600" y="1866900"/>
            <a:ext cx="6409787" cy="1448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5"/>
              </a:lnSpc>
            </a:pPr>
            <a:r>
              <a:rPr lang="en-US" sz="7200" dirty="0">
                <a:solidFill>
                  <a:srgbClr val="2077B4"/>
                </a:solidFill>
                <a:latin typeface="Open Sans Extra Bold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665" y="1866900"/>
            <a:ext cx="7555380" cy="8918196"/>
            <a:chOff x="0" y="0"/>
            <a:chExt cx="14521308" cy="16767728"/>
          </a:xfrm>
        </p:grpSpPr>
        <p:grpSp>
          <p:nvGrpSpPr>
            <p:cNvPr id="5" name="Group 5"/>
            <p:cNvGrpSpPr/>
            <p:nvPr/>
          </p:nvGrpSpPr>
          <p:grpSpPr>
            <a:xfrm rot="-2700000">
              <a:off x="-59266" y="4916581"/>
              <a:ext cx="15494199" cy="3833789"/>
              <a:chOff x="0" y="0"/>
              <a:chExt cx="1642459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7780" y="22860"/>
                <a:ext cx="161706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17060" h="360680">
                    <a:moveTo>
                      <a:pt x="1617060" y="180340"/>
                    </a:moveTo>
                    <a:cubicBezTo>
                      <a:pt x="1617060" y="81280"/>
                      <a:pt x="1537050" y="0"/>
                      <a:pt x="143672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436719" y="360680"/>
                    </a:lnTo>
                    <a:cubicBezTo>
                      <a:pt x="1535779" y="360680"/>
                      <a:pt x="1617059" y="279400"/>
                      <a:pt x="1617059" y="180340"/>
                    </a:cubicBezTo>
                    <a:close/>
                  </a:path>
                </a:pathLst>
              </a:custGeom>
              <a:solidFill>
                <a:srgbClr val="61C2A2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-2700000">
              <a:off x="-1008172" y="7789100"/>
              <a:ext cx="16139812" cy="3833789"/>
              <a:chOff x="0" y="0"/>
              <a:chExt cx="1710897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7780" y="22860"/>
                <a:ext cx="1685498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685498" h="360680">
                    <a:moveTo>
                      <a:pt x="1685498" y="180340"/>
                    </a:moveTo>
                    <a:cubicBezTo>
                      <a:pt x="1685498" y="81280"/>
                      <a:pt x="1605488" y="0"/>
                      <a:pt x="1505158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1505157" y="360680"/>
                    </a:lnTo>
                    <a:cubicBezTo>
                      <a:pt x="1604218" y="360680"/>
                      <a:pt x="1685497" y="279400"/>
                      <a:pt x="1685497" y="180340"/>
                    </a:cubicBezTo>
                    <a:close/>
                  </a:path>
                </a:pathLst>
              </a:custGeom>
              <a:solidFill>
                <a:srgbClr val="2077B4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6976329" y="5048744"/>
            <a:ext cx="11164878" cy="47042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6621" lvl="1" indent="-288311">
              <a:lnSpc>
                <a:spcPts val="3739"/>
              </a:lnSpc>
              <a:buFont typeface="Arial"/>
              <a:buChar char="•"/>
            </a:pPr>
            <a:r>
              <a:rPr lang="en-US" sz="32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Convolutional Neural Network (CNN) and VGG16 by  Transfer Learning models to get the best result to apply on facial emotion recognition.</a:t>
            </a:r>
          </a:p>
          <a:p>
            <a:pPr marL="576621" lvl="1" indent="-288311">
              <a:lnSpc>
                <a:spcPts val="3739"/>
              </a:lnSpc>
              <a:buFont typeface="Arial"/>
              <a:buChar char="•"/>
            </a:pPr>
            <a:endParaRPr lang="en-US" sz="3200" dirty="0">
              <a:solidFill>
                <a:srgbClr val="207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621" lvl="1" indent="-288311">
              <a:lnSpc>
                <a:spcPts val="3739"/>
              </a:lnSpc>
              <a:buFont typeface="Arial"/>
              <a:buChar char="•"/>
            </a:pPr>
            <a:r>
              <a:rPr lang="en-US" sz="32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emotion recognition can be used on jobs interviews field</a:t>
            </a:r>
          </a:p>
          <a:p>
            <a:pPr>
              <a:lnSpc>
                <a:spcPts val="3739"/>
              </a:lnSpc>
            </a:pPr>
            <a:r>
              <a:rPr lang="en-US" sz="32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by Human Resources and Social Development.</a:t>
            </a:r>
          </a:p>
          <a:p>
            <a:pPr>
              <a:lnSpc>
                <a:spcPts val="3739"/>
              </a:lnSpc>
            </a:pPr>
            <a:endParaRPr lang="en-US" sz="3200" dirty="0">
              <a:solidFill>
                <a:srgbClr val="2077B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6621" lvl="1" indent="-288311">
              <a:lnSpc>
                <a:spcPts val="3739"/>
              </a:lnSpc>
              <a:buFont typeface="Arial"/>
              <a:buChar char="•"/>
            </a:pPr>
            <a:r>
              <a:rPr lang="en-US" sz="32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 to find the person whose personality and characteristics </a:t>
            </a:r>
          </a:p>
          <a:p>
            <a:pPr>
              <a:lnSpc>
                <a:spcPts val="3739"/>
              </a:lnSpc>
            </a:pPr>
            <a:r>
              <a:rPr lang="en-US" sz="3200" dirty="0">
                <a:solidFill>
                  <a:srgbClr val="2077B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are best suited to the job.</a:t>
            </a:r>
          </a:p>
          <a:p>
            <a:pPr>
              <a:lnSpc>
                <a:spcPts val="3739"/>
              </a:lnSpc>
            </a:pPr>
            <a:endParaRPr lang="en-US" sz="2670" dirty="0">
              <a:solidFill>
                <a:srgbClr val="2077B4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2400" y="5981700"/>
            <a:ext cx="17526001" cy="1125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dirty="0">
                <a:solidFill>
                  <a:srgbClr val="DBEFE1"/>
                </a:solidFill>
                <a:latin typeface="Open Sans Extra Bold"/>
              </a:rPr>
              <a:t>Do you have any question?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A6487B7D-61EF-4018-896D-B37C061ED5AB}"/>
              </a:ext>
            </a:extLst>
          </p:cNvPr>
          <p:cNvSpPr txBox="1"/>
          <p:nvPr/>
        </p:nvSpPr>
        <p:spPr>
          <a:xfrm>
            <a:off x="3870960" y="2322925"/>
            <a:ext cx="9116224" cy="1677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DBEFE1"/>
                </a:solidFill>
                <a:latin typeface="Open Sans Extra Bold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71463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2500" y="2437792"/>
            <a:ext cx="7903712" cy="1730285"/>
          </a:xfrm>
          <a:prstGeom prst="rect">
            <a:avLst/>
          </a:prstGeom>
          <a:solidFill>
            <a:srgbClr val="DBEFE1"/>
          </a:solidFill>
        </p:spPr>
      </p:sp>
      <p:sp>
        <p:nvSpPr>
          <p:cNvPr id="13" name="AutoShape 13"/>
          <p:cNvSpPr/>
          <p:nvPr/>
        </p:nvSpPr>
        <p:spPr>
          <a:xfrm>
            <a:off x="859269" y="4550332"/>
            <a:ext cx="7903712" cy="1730285"/>
          </a:xfrm>
          <a:prstGeom prst="rect">
            <a:avLst/>
          </a:prstGeom>
          <a:solidFill>
            <a:srgbClr val="DBEFE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AutoShape 14"/>
          <p:cNvSpPr/>
          <p:nvPr/>
        </p:nvSpPr>
        <p:spPr>
          <a:xfrm>
            <a:off x="952500" y="6662872"/>
            <a:ext cx="7903712" cy="1730285"/>
          </a:xfrm>
          <a:prstGeom prst="rect">
            <a:avLst/>
          </a:prstGeom>
          <a:solidFill>
            <a:srgbClr val="DBEFE1"/>
          </a:solidFill>
        </p:spPr>
      </p:sp>
      <p:sp>
        <p:nvSpPr>
          <p:cNvPr id="15" name="AutoShape 15"/>
          <p:cNvSpPr/>
          <p:nvPr/>
        </p:nvSpPr>
        <p:spPr>
          <a:xfrm>
            <a:off x="9355588" y="2437792"/>
            <a:ext cx="7903712" cy="1730285"/>
          </a:xfrm>
          <a:prstGeom prst="rect">
            <a:avLst/>
          </a:prstGeom>
          <a:solidFill>
            <a:srgbClr val="DBEFE1"/>
          </a:solidFill>
        </p:spPr>
      </p:sp>
      <p:sp>
        <p:nvSpPr>
          <p:cNvPr id="16" name="AutoShape 16"/>
          <p:cNvSpPr/>
          <p:nvPr/>
        </p:nvSpPr>
        <p:spPr>
          <a:xfrm>
            <a:off x="9355588" y="4553670"/>
            <a:ext cx="7903712" cy="1730285"/>
          </a:xfrm>
          <a:prstGeom prst="rect">
            <a:avLst/>
          </a:prstGeom>
          <a:solidFill>
            <a:srgbClr val="DBEFE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>
            <a:off x="9355588" y="6662872"/>
            <a:ext cx="7903712" cy="1730285"/>
          </a:xfrm>
          <a:prstGeom prst="rect">
            <a:avLst/>
          </a:prstGeom>
          <a:solidFill>
            <a:srgbClr val="DBEFE1"/>
          </a:solidFill>
        </p:spPr>
      </p:sp>
      <p:sp>
        <p:nvSpPr>
          <p:cNvPr id="18" name="TextBox 18"/>
          <p:cNvSpPr txBox="1"/>
          <p:nvPr/>
        </p:nvSpPr>
        <p:spPr>
          <a:xfrm>
            <a:off x="4538841" y="537060"/>
            <a:ext cx="9210318" cy="129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6600" dirty="0">
                <a:solidFill>
                  <a:srgbClr val="2077B4"/>
                </a:solidFill>
                <a:latin typeface="Open Sans Extra Bold"/>
              </a:rPr>
              <a:t>Table of 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9882" y="2784123"/>
            <a:ext cx="4608947" cy="9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38063" y="2784123"/>
            <a:ext cx="5208698" cy="9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Dataset</a:t>
            </a:r>
            <a:r>
              <a:rPr lang="en-US" sz="5558" dirty="0">
                <a:solidFill>
                  <a:srgbClr val="2077B4"/>
                </a:solidFill>
                <a:latin typeface="Open Sans Extra Bold"/>
              </a:rPr>
              <a:t> &amp; </a:t>
            </a: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EDA</a:t>
            </a:r>
            <a:endParaRPr lang="en-US" sz="5558" dirty="0">
              <a:solidFill>
                <a:srgbClr val="2077B4"/>
              </a:solidFill>
              <a:latin typeface="Open Sans Extra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99882" y="4900002"/>
            <a:ext cx="5096318" cy="942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Methodology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62201" y="7009205"/>
            <a:ext cx="5333999" cy="1909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Future Works</a:t>
            </a:r>
          </a:p>
          <a:p>
            <a:pPr algn="ctr">
              <a:lnSpc>
                <a:spcPts val="7781"/>
              </a:lnSpc>
            </a:pPr>
            <a:endParaRPr lang="en-US" sz="4800" dirty="0">
              <a:solidFill>
                <a:srgbClr val="2077B4"/>
              </a:solidFill>
              <a:latin typeface="Open Sans Extra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337665" y="7009204"/>
            <a:ext cx="3939559" cy="942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572404-C50F-4D7E-8D02-764140B0F558}"/>
              </a:ext>
            </a:extLst>
          </p:cNvPr>
          <p:cNvSpPr txBox="1"/>
          <p:nvPr/>
        </p:nvSpPr>
        <p:spPr>
          <a:xfrm>
            <a:off x="10931459" y="4988575"/>
            <a:ext cx="3851341" cy="1024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781"/>
              </a:lnSpc>
            </a:pPr>
            <a:r>
              <a:rPr lang="en-US" sz="4800" dirty="0">
                <a:solidFill>
                  <a:srgbClr val="2077B4"/>
                </a:solidFill>
                <a:latin typeface="Open Sans Extra Bold"/>
              </a:rPr>
              <a:t>Results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3464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72000" y="3435349"/>
            <a:ext cx="8291275" cy="1708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DBEFE1"/>
                </a:solidFill>
                <a:latin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701793" y="829895"/>
            <a:ext cx="16884413" cy="862721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51100" y="2275575"/>
            <a:ext cx="9385799" cy="677171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04571" y="2199375"/>
            <a:ext cx="14678859" cy="70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3"/>
              </a:lnSpc>
              <a:spcBef>
                <a:spcPct val="0"/>
              </a:spcBef>
            </a:pPr>
            <a:r>
              <a:rPr lang="en-US" sz="4000" dirty="0">
                <a:solidFill>
                  <a:srgbClr val="387C5E"/>
                </a:solidFill>
                <a:latin typeface="Open Sans Extra Bold"/>
              </a:rPr>
              <a:t>Ministry of Human Resources and Social Development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7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701793" y="829895"/>
            <a:ext cx="16884413" cy="862721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TextBox 8"/>
          <p:cNvSpPr txBox="1"/>
          <p:nvPr/>
        </p:nvSpPr>
        <p:spPr>
          <a:xfrm>
            <a:off x="1028700" y="2053786"/>
            <a:ext cx="16363838" cy="203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2077B4"/>
                </a:solidFill>
                <a:latin typeface="Poppins Medium"/>
              </a:rPr>
              <a:t>Using facial emotion recognition to prospective candidates based on some factors</a:t>
            </a:r>
          </a:p>
          <a:p>
            <a:pPr>
              <a:lnSpc>
                <a:spcPts val="4059"/>
              </a:lnSpc>
            </a:pPr>
            <a:r>
              <a:rPr lang="en-US" sz="2899" dirty="0">
                <a:solidFill>
                  <a:srgbClr val="2077B4"/>
                </a:solidFill>
                <a:latin typeface="Poppins Medium"/>
              </a:rPr>
              <a:t> </a:t>
            </a:r>
          </a:p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2077B4"/>
                </a:solidFill>
                <a:latin typeface="Poppins Medium"/>
              </a:rPr>
              <a:t>Finding the person whose personality and characteristics are best suited to the job</a:t>
            </a:r>
          </a:p>
          <a:p>
            <a:pPr>
              <a:lnSpc>
                <a:spcPts val="4059"/>
              </a:lnSpc>
            </a:pPr>
            <a:endParaRPr lang="en-US" sz="2899" dirty="0">
              <a:solidFill>
                <a:srgbClr val="2077B4"/>
              </a:solidFill>
              <a:latin typeface="Poppins Medium"/>
            </a:endParaRPr>
          </a:p>
        </p:txBody>
      </p:sp>
      <p:sp>
        <p:nvSpPr>
          <p:cNvPr id="9" name="AutoShape 9"/>
          <p:cNvSpPr/>
          <p:nvPr/>
        </p:nvSpPr>
        <p:spPr>
          <a:xfrm rot="5399999">
            <a:off x="8027903" y="5513641"/>
            <a:ext cx="1898819" cy="0"/>
          </a:xfrm>
          <a:prstGeom prst="line">
            <a:avLst/>
          </a:prstGeom>
          <a:ln w="333375" cap="rnd">
            <a:solidFill>
              <a:srgbClr val="61C2A2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962081" y="7440295"/>
            <a:ext cx="16363838" cy="106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2077B4"/>
                </a:solidFill>
                <a:latin typeface="Poppins Medium"/>
              </a:rPr>
              <a:t>Building a Convolutional Neural Network model that uses the dataset images to determine the correct emotion type of a person face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473113" y="4236370"/>
            <a:ext cx="11803355" cy="1943341"/>
            <a:chOff x="0" y="0"/>
            <a:chExt cx="2423395" cy="406400"/>
          </a:xfrm>
        </p:grpSpPr>
        <p:sp>
          <p:nvSpPr>
            <p:cNvPr id="3" name="Freeform 3"/>
            <p:cNvSpPr/>
            <p:nvPr/>
          </p:nvSpPr>
          <p:spPr>
            <a:xfrm>
              <a:off x="17780" y="22860"/>
              <a:ext cx="2397995" cy="360680"/>
            </a:xfrm>
            <a:custGeom>
              <a:avLst/>
              <a:gdLst/>
              <a:ahLst/>
              <a:cxnLst/>
              <a:rect l="l" t="t" r="r" b="b"/>
              <a:pathLst>
                <a:path w="2397995" h="360680">
                  <a:moveTo>
                    <a:pt x="2397995" y="180340"/>
                  </a:moveTo>
                  <a:cubicBezTo>
                    <a:pt x="2397995" y="81280"/>
                    <a:pt x="2317985" y="0"/>
                    <a:pt x="2217655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2217655" y="360680"/>
                  </a:lnTo>
                  <a:cubicBezTo>
                    <a:pt x="2316715" y="360680"/>
                    <a:pt x="2397995" y="279400"/>
                    <a:pt x="2397995" y="180340"/>
                  </a:cubicBezTo>
                  <a:close/>
                </a:path>
              </a:pathLst>
            </a:custGeom>
            <a:solidFill>
              <a:srgbClr val="61C2A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2000" y="647701"/>
            <a:ext cx="6324600" cy="1828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360"/>
              </a:lnSpc>
            </a:pPr>
            <a:r>
              <a:rPr lang="en-US" sz="9000" dirty="0">
                <a:solidFill>
                  <a:srgbClr val="2077B4"/>
                </a:solidFill>
                <a:latin typeface="Open Sans Extra Bold"/>
              </a:rPr>
              <a:t>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23957" y="6134866"/>
            <a:ext cx="10503971" cy="380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077B4"/>
                </a:solidFill>
                <a:latin typeface="Poppins Light Bold"/>
              </a:rPr>
              <a:t>Kaggle.com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077B4"/>
                </a:solidFill>
                <a:latin typeface="Poppins Light Bold"/>
              </a:rPr>
              <a:t>32,298 of gray scale images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077B4"/>
                </a:solidFill>
                <a:latin typeface="Poppins Light Bold"/>
              </a:rPr>
              <a:t>divided into train and test dataset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077B4"/>
                </a:solidFill>
                <a:latin typeface="Poppins Light Bold"/>
              </a:rPr>
              <a:t>28,709 images of train set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077B4"/>
                </a:solidFill>
                <a:latin typeface="Poppins Light Bold"/>
              </a:rPr>
              <a:t>3,589 images of test set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2077B4"/>
              </a:solidFill>
              <a:latin typeface="Poppins Ligh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43569" y="2943751"/>
            <a:ext cx="11800862" cy="21997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11606" y="5363543"/>
            <a:ext cx="11770925" cy="23051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43569" y="7668683"/>
            <a:ext cx="11792726" cy="221722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675063" y="686971"/>
            <a:ext cx="13044012" cy="183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2077B4"/>
                </a:solidFill>
                <a:latin typeface="Poppins Light Bold"/>
              </a:rPr>
              <a:t>Images are categorized based on the emotion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2077B4"/>
                </a:solidFill>
                <a:latin typeface="Poppins Light Bold"/>
              </a:rPr>
              <a:t>shown in the facial expressions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2077B4"/>
                </a:solidFill>
                <a:latin typeface="Poppins Light Bold"/>
              </a:rPr>
              <a:t>(happiness, neutral, sadness, anger, surprise, disgust, fear)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216C57D9-2E43-4DC4-84D2-C7641CC7A74D}"/>
              </a:ext>
            </a:extLst>
          </p:cNvPr>
          <p:cNvGrpSpPr/>
          <p:nvPr/>
        </p:nvGrpSpPr>
        <p:grpSpPr>
          <a:xfrm>
            <a:off x="0" y="-571500"/>
            <a:ext cx="3081466" cy="5290395"/>
            <a:chOff x="0" y="0"/>
            <a:chExt cx="10281025" cy="12175786"/>
          </a:xfrm>
        </p:grpSpPr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BAF18874-9CF3-412D-A25B-78EBDE9953FD}"/>
                </a:ext>
              </a:extLst>
            </p:cNvPr>
            <p:cNvGrpSpPr/>
            <p:nvPr/>
          </p:nvGrpSpPr>
          <p:grpSpPr>
            <a:xfrm rot="-2700000">
              <a:off x="1807308" y="2562817"/>
              <a:ext cx="8588160" cy="3233640"/>
              <a:chOff x="0" y="0"/>
              <a:chExt cx="1079350" cy="406400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739A5932-321C-4FFF-A69B-3C156D486E09}"/>
                  </a:ext>
                </a:extLst>
              </p:cNvPr>
              <p:cNvSpPr/>
              <p:nvPr/>
            </p:nvSpPr>
            <p:spPr>
              <a:xfrm>
                <a:off x="17780" y="22860"/>
                <a:ext cx="1053950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053950" h="360680">
                    <a:moveTo>
                      <a:pt x="1053950" y="180340"/>
                    </a:moveTo>
                    <a:cubicBezTo>
                      <a:pt x="1053950" y="81280"/>
                      <a:pt x="973940" y="0"/>
                      <a:pt x="873610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873610" y="360680"/>
                    </a:lnTo>
                    <a:cubicBezTo>
                      <a:pt x="972670" y="360680"/>
                      <a:pt x="1053950" y="279400"/>
                      <a:pt x="1053950" y="180340"/>
                    </a:cubicBezTo>
                    <a:close/>
                  </a:path>
                </a:pathLst>
              </a:custGeom>
              <a:solidFill>
                <a:srgbClr val="61C2A2">
                  <a:alpha val="14902"/>
                </a:srgbClr>
              </a:solidFill>
            </p:spPr>
          </p:sp>
        </p:grpSp>
        <p:grpSp>
          <p:nvGrpSpPr>
            <p:cNvPr id="18" name="Group 7">
              <a:extLst>
                <a:ext uri="{FF2B5EF4-FFF2-40B4-BE49-F238E27FC236}">
                  <a16:creationId xmlns:a16="http://schemas.microsoft.com/office/drawing/2014/main" id="{B44E1C57-C6AC-496E-A644-F5DD620EB25F}"/>
                </a:ext>
              </a:extLst>
            </p:cNvPr>
            <p:cNvGrpSpPr/>
            <p:nvPr/>
          </p:nvGrpSpPr>
          <p:grpSpPr>
            <a:xfrm rot="-2700000">
              <a:off x="-211516" y="6144972"/>
              <a:ext cx="9251020" cy="3233640"/>
              <a:chOff x="0" y="0"/>
              <a:chExt cx="1162657" cy="406400"/>
            </a:xfrm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369EC078-688C-478D-93FE-5DE204612EB8}"/>
                  </a:ext>
                </a:extLst>
              </p:cNvPr>
              <p:cNvSpPr/>
              <p:nvPr/>
            </p:nvSpPr>
            <p:spPr>
              <a:xfrm>
                <a:off x="17780" y="22860"/>
                <a:ext cx="1137257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1137257" h="360680">
                    <a:moveTo>
                      <a:pt x="1137257" y="180340"/>
                    </a:moveTo>
                    <a:cubicBezTo>
                      <a:pt x="1137257" y="81280"/>
                      <a:pt x="1057247" y="0"/>
                      <a:pt x="956917" y="0"/>
                    </a:cubicBezTo>
                    <a:lnTo>
                      <a:pt x="172720" y="0"/>
                    </a:lnTo>
                    <a:lnTo>
                      <a:pt x="172720" y="1270"/>
                    </a:lnTo>
                    <a:cubicBezTo>
                      <a:pt x="76200" y="5080"/>
                      <a:pt x="0" y="83820"/>
                      <a:pt x="0" y="180340"/>
                    </a:cubicBezTo>
                    <a:cubicBezTo>
                      <a:pt x="0" y="276860"/>
                      <a:pt x="77470" y="355600"/>
                      <a:pt x="172720" y="359410"/>
                    </a:cubicBezTo>
                    <a:lnTo>
                      <a:pt x="172720" y="360680"/>
                    </a:lnTo>
                    <a:lnTo>
                      <a:pt x="956917" y="360680"/>
                    </a:lnTo>
                    <a:cubicBezTo>
                      <a:pt x="1055977" y="360680"/>
                      <a:pt x="1137257" y="279400"/>
                      <a:pt x="1137257" y="180340"/>
                    </a:cubicBezTo>
                    <a:close/>
                  </a:path>
                </a:pathLst>
              </a:custGeom>
              <a:solidFill>
                <a:srgbClr val="2077B4">
                  <a:alpha val="14902"/>
                </a:srgbClr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8646754" y="2095500"/>
            <a:ext cx="116245" cy="8001000"/>
          </a:xfrm>
          <a:prstGeom prst="rect">
            <a:avLst/>
          </a:prstGeom>
          <a:solidFill>
            <a:srgbClr val="2077B4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3329758"/>
            <a:ext cx="8300566" cy="60463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4920" y="3462836"/>
            <a:ext cx="8040833" cy="587859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849329" y="914399"/>
            <a:ext cx="10617360" cy="1005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60"/>
              </a:lnSpc>
            </a:pPr>
            <a:r>
              <a:rPr lang="en-US" sz="5971" dirty="0">
                <a:solidFill>
                  <a:srgbClr val="2077B4"/>
                </a:solidFill>
                <a:latin typeface="Open Sans Extra Bold"/>
              </a:rPr>
              <a:t>Exploratory 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F04102-0B2D-4C51-A9F0-D622CE14D448}"/>
              </a:ext>
            </a:extLst>
          </p:cNvPr>
          <p:cNvSpPr txBox="1"/>
          <p:nvPr/>
        </p:nvSpPr>
        <p:spPr>
          <a:xfrm>
            <a:off x="715026" y="9502216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1: EDA for training  set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D29FC-BA50-48AE-BBE1-FD93CE2D033E}"/>
              </a:ext>
            </a:extLst>
          </p:cNvPr>
          <p:cNvSpPr txBox="1"/>
          <p:nvPr/>
        </p:nvSpPr>
        <p:spPr>
          <a:xfrm>
            <a:off x="9144000" y="9449729"/>
            <a:ext cx="75438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Fig 2: EDA for testing  set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352</Words>
  <Application>Microsoft Office PowerPoint</Application>
  <PresentationFormat>Custom</PresentationFormat>
  <Paragraphs>68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Calibri</vt:lpstr>
      <vt:lpstr>Arimo</vt:lpstr>
      <vt:lpstr>Poppins Light Bold</vt:lpstr>
      <vt:lpstr>Poppins Bold</vt:lpstr>
      <vt:lpstr>Times New Roman</vt:lpstr>
      <vt:lpstr>Arial</vt:lpstr>
      <vt:lpstr>Open Sans Extra Bold</vt:lpstr>
      <vt:lpstr>Poppins Medium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Emotion Recognition in job interviews</dc:title>
  <cp:lastModifiedBy>Ruqaiah Tehaifah</cp:lastModifiedBy>
  <cp:revision>24</cp:revision>
  <dcterms:created xsi:type="dcterms:W3CDTF">2006-08-16T00:00:00Z</dcterms:created>
  <dcterms:modified xsi:type="dcterms:W3CDTF">2022-01-20T08:14:21Z</dcterms:modified>
  <dc:identifier>DAExgTkeP0A</dc:identifier>
</cp:coreProperties>
</file>